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73" r:id="rId6"/>
    <p:sldId id="269" r:id="rId7"/>
    <p:sldId id="284" r:id="rId8"/>
    <p:sldId id="275" r:id="rId9"/>
    <p:sldId id="277" r:id="rId10"/>
    <p:sldId id="285" r:id="rId11"/>
    <p:sldId id="276" r:id="rId12"/>
    <p:sldId id="263" r:id="rId13"/>
    <p:sldId id="278" r:id="rId14"/>
    <p:sldId id="270" r:id="rId15"/>
    <p:sldId id="279" r:id="rId16"/>
    <p:sldId id="280" r:id="rId17"/>
    <p:sldId id="281" r:id="rId18"/>
    <p:sldId id="262" r:id="rId19"/>
    <p:sldId id="283" r:id="rId20"/>
    <p:sldId id="264" r:id="rId21"/>
    <p:sldId id="268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1C74"/>
    <a:srgbClr val="000099"/>
    <a:srgbClr val="003399"/>
    <a:srgbClr val="FF0000"/>
    <a:srgbClr val="000000"/>
    <a:srgbClr val="045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5161" autoAdjust="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7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iff"/><Relationship Id="rId3" Type="http://schemas.openxmlformats.org/officeDocument/2006/relationships/image" Target="../media/image32.tiff"/><Relationship Id="rId7" Type="http://schemas.openxmlformats.org/officeDocument/2006/relationships/image" Target="../media/image3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tiff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iff"/><Relationship Id="rId3" Type="http://schemas.openxmlformats.org/officeDocument/2006/relationships/image" Target="../media/image38.tiff"/><Relationship Id="rId7" Type="http://schemas.openxmlformats.org/officeDocument/2006/relationships/image" Target="../media/image4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tiff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1928792" y="265092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+mn-cs"/>
              </a:rPr>
              <a:t>П</a:t>
            </a:r>
            <a:r>
              <a:rPr lang="ru-RU" sz="8000" b="1" dirty="0" err="1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+mn-cs"/>
              </a:rPr>
              <a:t>ортфолио</a:t>
            </a:r>
            <a:endParaRPr lang="ru-RU" sz="80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13316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849688"/>
            <a:ext cx="39290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250825" y="1700213"/>
            <a:ext cx="853281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Воспитателя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Третьяковой</a:t>
            </a:r>
            <a:endParaRPr lang="ru-RU" sz="4400" b="1" dirty="0">
              <a:solidFill>
                <a:srgbClr val="045C04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Альбины Владимировны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</a:rPr>
              <a:t>Изумрудновский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детский сад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5830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Monotype Corsiva" pitchFamily="66" charset="0"/>
              </a:rPr>
              <a:t>Распространение  педагогического опыта</a:t>
            </a:r>
          </a:p>
          <a:p>
            <a:pPr algn="ctr"/>
            <a:endParaRPr lang="ru-RU" sz="2400" b="1" dirty="0" smtClean="0">
              <a:solidFill>
                <a:srgbClr val="990000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graphicFrame>
        <p:nvGraphicFramePr>
          <p:cNvPr id="24716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536652"/>
              </p:ext>
            </p:extLst>
          </p:nvPr>
        </p:nvGraphicFramePr>
        <p:xfrm>
          <a:off x="4286248" y="1285860"/>
          <a:ext cx="3571900" cy="4998720"/>
        </p:xfrm>
        <a:graphic>
          <a:graphicData uri="http://schemas.openxmlformats.org/drawingml/2006/table">
            <a:tbl>
              <a:tblPr/>
              <a:tblGrid>
                <a:gridCol w="2928958"/>
                <a:gridCol w="642942"/>
              </a:tblGrid>
              <a:tr h="49415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Районное методическое объединение Проведение круглого стола по теме «Польза и вред использование ИКТ  в работе с детьми »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Свидетельство портал МААМ.</a:t>
                      </a:r>
                      <a:r>
                        <a:rPr lang="en-US" sz="1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lang="ru-RU" sz="14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 портал «Академия педагога»</a:t>
                      </a:r>
                    </a:p>
                    <a:p>
                      <a:endParaRPr lang="ru-RU" sz="14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 Муниципальный методический центр РМО «Физическая культура и здоровье»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«Обмен опыта работы по взаимодействию с родителями  на методическом обучении»</a:t>
                      </a:r>
                    </a:p>
                    <a:p>
                      <a:endParaRPr lang="ru-RU" sz="14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 Муниципальный методический центр РМО «Физическая культура и здоровье»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«Защита проекта «По ступенькам к здоровью»</a:t>
                      </a:r>
                    </a:p>
                    <a:p>
                      <a:endParaRPr lang="ru-RU" sz="14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02" name="Picture 2" descr="C:\Users\Альбина\Desktop\свидетельство распространение опыта 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71546"/>
            <a:ext cx="2571768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0196406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583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Monotype Corsiva" pitchFamily="66" charset="0"/>
              </a:rPr>
              <a:t>Профессиональная деятельность</a:t>
            </a:r>
          </a:p>
        </p:txBody>
      </p:sp>
      <p:graphicFrame>
        <p:nvGraphicFramePr>
          <p:cNvPr id="24716" name="Group 140"/>
          <p:cNvGraphicFramePr>
            <a:graphicFrameLocks noGrp="1"/>
          </p:cNvGraphicFramePr>
          <p:nvPr/>
        </p:nvGraphicFramePr>
        <p:xfrm>
          <a:off x="1187450" y="981075"/>
          <a:ext cx="7127875" cy="5132705"/>
        </p:xfrm>
        <a:graphic>
          <a:graphicData uri="http://schemas.openxmlformats.org/drawingml/2006/table">
            <a:tbl>
              <a:tblPr/>
              <a:tblGrid>
                <a:gridCol w="2447925"/>
                <a:gridCol w="4679950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7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C7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технология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1C7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Непосредственная образовательная деятельность, утренняя гимнастика, развлечения, труд, прогулка, повседневная бытовая деятельность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C7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технологии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1C7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Дыхательная гимнастика, игровой и точечный массаж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динамические паузы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игровой обучающей ситуации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1C7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Предполагает наличие сюжета по ходу которого дети решают проблемные задачи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7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проектного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метода проектов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недельное тематическое планирование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7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проблемного обучения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1C7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проблемных ситуаций в результате чего ребенок получает знания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7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Совокупность методов, приемов и средств различных видов искусств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7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ИКТ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1C7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ТСО 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мультимедийных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презентаций в образовательной деятельности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7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00"/>
                </a:solidFill>
              </a:rPr>
              <a:t>Игровая</a:t>
            </a:r>
            <a:r>
              <a:rPr lang="ru-RU" b="1" dirty="0" smtClean="0">
                <a:solidFill>
                  <a:schemeClr val="bg1"/>
                </a:solidFill>
              </a:rPr>
              <a:t> технология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1843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43728"/>
          </a:xfrm>
          <a:noFill/>
        </p:spPr>
      </p:pic>
      <p:sp>
        <p:nvSpPr>
          <p:cNvPr id="18438" name="Rectangle 75"/>
          <p:cNvSpPr>
            <a:spLocks noChangeArrowheads="1"/>
          </p:cNvSpPr>
          <p:nvPr/>
        </p:nvSpPr>
        <p:spPr bwMode="auto">
          <a:xfrm>
            <a:off x="714349" y="2781300"/>
            <a:ext cx="300039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0099"/>
                </a:solidFill>
              </a:rPr>
              <a:t>Здоровьесберегающая</a:t>
            </a:r>
            <a:endParaRPr lang="ru-RU" sz="1600" b="1" dirty="0">
              <a:solidFill>
                <a:srgbClr val="000099"/>
              </a:solidFill>
            </a:endParaRPr>
          </a:p>
          <a:p>
            <a:pPr algn="ctr"/>
            <a:r>
              <a:rPr lang="ru-RU" sz="1600" b="1" dirty="0">
                <a:solidFill>
                  <a:srgbClr val="000099"/>
                </a:solidFill>
              </a:rPr>
              <a:t> технология</a:t>
            </a:r>
          </a:p>
        </p:txBody>
      </p:sp>
      <p:sp>
        <p:nvSpPr>
          <p:cNvPr id="18439" name="Rectangle 76"/>
          <p:cNvSpPr>
            <a:spLocks noChangeArrowheads="1"/>
          </p:cNvSpPr>
          <p:nvPr/>
        </p:nvSpPr>
        <p:spPr bwMode="auto">
          <a:xfrm>
            <a:off x="4859338" y="2852738"/>
            <a:ext cx="309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Арт -  технология</a:t>
            </a:r>
          </a:p>
        </p:txBody>
      </p:sp>
      <p:sp>
        <p:nvSpPr>
          <p:cNvPr id="18440" name="Rectangle 77"/>
          <p:cNvSpPr>
            <a:spLocks noChangeArrowheads="1"/>
          </p:cNvSpPr>
          <p:nvPr/>
        </p:nvSpPr>
        <p:spPr bwMode="auto">
          <a:xfrm>
            <a:off x="571472" y="6092825"/>
            <a:ext cx="307183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Игровая  технология</a:t>
            </a:r>
          </a:p>
        </p:txBody>
      </p:sp>
      <p:sp>
        <p:nvSpPr>
          <p:cNvPr id="18442" name="Rectangle 77"/>
          <p:cNvSpPr>
            <a:spLocks noChangeArrowheads="1"/>
          </p:cNvSpPr>
          <p:nvPr/>
        </p:nvSpPr>
        <p:spPr bwMode="auto">
          <a:xfrm>
            <a:off x="4787900" y="6021388"/>
            <a:ext cx="3744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Технология игровой обучающей ситуации</a:t>
            </a:r>
          </a:p>
        </p:txBody>
      </p:sp>
      <p:pic>
        <p:nvPicPr>
          <p:cNvPr id="29697" name="Picture 1" descr="C:\Users\Альбина\Desktop\старты надежд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500042"/>
            <a:ext cx="2786082" cy="2357454"/>
          </a:xfrm>
          <a:prstGeom prst="rect">
            <a:avLst/>
          </a:prstGeom>
          <a:noFill/>
        </p:spPr>
      </p:pic>
      <p:pic>
        <p:nvPicPr>
          <p:cNvPr id="29699" name="Picture 3" descr="C:\Users\Альбина\Desktop\занятия леп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00042"/>
            <a:ext cx="2428892" cy="2357454"/>
          </a:xfrm>
          <a:prstGeom prst="rect">
            <a:avLst/>
          </a:prstGeom>
          <a:noFill/>
        </p:spPr>
      </p:pic>
      <p:pic>
        <p:nvPicPr>
          <p:cNvPr id="53249" name="Picture 1" descr="C:\Users\Альбина\Desktop\танец семечк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429000"/>
            <a:ext cx="2857520" cy="2643206"/>
          </a:xfrm>
          <a:prstGeom prst="rect">
            <a:avLst/>
          </a:prstGeom>
          <a:noFill/>
        </p:spPr>
      </p:pic>
      <p:pic>
        <p:nvPicPr>
          <p:cNvPr id="53250" name="Picture 2" descr="C:\Users\Альбина\Desktop\дети на ПДД 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429000"/>
            <a:ext cx="2428892" cy="2643206"/>
          </a:xfrm>
          <a:prstGeom prst="rect">
            <a:avLst/>
          </a:prstGeom>
          <a:noFill/>
        </p:spPr>
      </p:pic>
      <p:pic>
        <p:nvPicPr>
          <p:cNvPr id="53251" name="Picture 3" descr="C:\Users\Альбина\Desktop\SAM_055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500042"/>
            <a:ext cx="2595423" cy="2357454"/>
          </a:xfrm>
          <a:prstGeom prst="rect">
            <a:avLst/>
          </a:prstGeom>
          <a:noFill/>
        </p:spPr>
      </p:pic>
      <p:pic>
        <p:nvPicPr>
          <p:cNvPr id="53252" name="Picture 4" descr="C:\Users\Альбина\Desktop\IMG_20181214_08341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3429000"/>
            <a:ext cx="2376493" cy="26432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00"/>
                </a:solidFill>
              </a:rPr>
              <a:t>Игровая</a:t>
            </a:r>
            <a:r>
              <a:rPr lang="ru-RU" b="1" smtClean="0">
                <a:solidFill>
                  <a:schemeClr val="bg1"/>
                </a:solidFill>
              </a:rPr>
              <a:t> технология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1843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8438" name="Rectangle 75"/>
          <p:cNvSpPr>
            <a:spLocks noChangeArrowheads="1"/>
          </p:cNvSpPr>
          <p:nvPr/>
        </p:nvSpPr>
        <p:spPr bwMode="auto">
          <a:xfrm>
            <a:off x="1187450" y="2781300"/>
            <a:ext cx="30972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18439" name="Rectangle 76"/>
          <p:cNvSpPr>
            <a:spLocks noChangeArrowheads="1"/>
          </p:cNvSpPr>
          <p:nvPr/>
        </p:nvSpPr>
        <p:spPr bwMode="auto">
          <a:xfrm>
            <a:off x="1214414" y="571480"/>
            <a:ext cx="6742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ИКТ компетентность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Rectangle 77"/>
          <p:cNvSpPr>
            <a:spLocks noChangeArrowheads="1"/>
          </p:cNvSpPr>
          <p:nvPr/>
        </p:nvSpPr>
        <p:spPr bwMode="auto">
          <a:xfrm>
            <a:off x="827088" y="6092825"/>
            <a:ext cx="309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18442" name="Rectangle 77"/>
          <p:cNvSpPr>
            <a:spLocks noChangeArrowheads="1"/>
          </p:cNvSpPr>
          <p:nvPr/>
        </p:nvSpPr>
        <p:spPr bwMode="auto">
          <a:xfrm>
            <a:off x="4787900" y="6021388"/>
            <a:ext cx="37449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1142984"/>
            <a:ext cx="6572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dirty="0" smtClean="0">
                <a:solidFill>
                  <a:srgbClr val="001C7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Современное поколение дошкольников воспитывается родителями среди большого разнообразия технических средств. Компьютер прочно вошел в жизнь практически каждого ребенка. В связи с этим, в образовательных учреждениях, происходит смена средств обучения и воспитания в соответствии с требованиями внедрения новейших технологий.</a:t>
            </a:r>
            <a:endParaRPr lang="ru-RU" dirty="0" smtClean="0">
              <a:solidFill>
                <a:srgbClr val="001C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3286122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1C7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Элекронное</a:t>
            </a:r>
            <a:r>
              <a:rPr lang="ru-RU" dirty="0" smtClean="0">
                <a:solidFill>
                  <a:srgbClr val="001C7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1C7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портфолио</a:t>
            </a:r>
            <a:endParaRPr lang="ru-RU" dirty="0" smtClean="0">
              <a:solidFill>
                <a:srgbClr val="001C7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1C74"/>
                </a:solidFill>
                <a:latin typeface="Times New Roman" pitchFamily="18" charset="0"/>
                <a:cs typeface="Times New Roman" pitchFamily="18" charset="0"/>
              </a:rPr>
              <a:t>Международный образовательный портал</a:t>
            </a:r>
          </a:p>
          <a:p>
            <a:r>
              <a:rPr lang="ru-RU" dirty="0" smtClean="0">
                <a:solidFill>
                  <a:srgbClr val="001C74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СМИ:ЭЛ № ФС 77-57008</a:t>
            </a:r>
            <a:endParaRPr lang="ru-RU" dirty="0" smtClean="0">
              <a:solidFill>
                <a:srgbClr val="001C74"/>
              </a:solidFill>
            </a:endParaRPr>
          </a:p>
        </p:txBody>
      </p:sp>
      <p:pic>
        <p:nvPicPr>
          <p:cNvPr id="1026" name="Picture 2" descr="C:\Users\Альбина\Desktop\свидетельство портфоли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496"/>
            <a:ext cx="3286148" cy="36052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195513" y="642918"/>
            <a:ext cx="4948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Использование ИКТ на  НОД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1571604" y="1643050"/>
            <a:ext cx="6357982" cy="26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1C74"/>
                </a:solidFill>
                <a:latin typeface="Times New Roman" pitchFamily="18" charset="0"/>
                <a:cs typeface="Times New Roman" pitchFamily="18" charset="0"/>
              </a:rPr>
              <a:t>В наш век бурного развития высоких технологий педагог, бесспорно, должен обладать рядом знаний и умений, необходимость которых продиктована самим временем; должен соответствовать реалиям дня: владеть компьютером.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1C74"/>
                </a:solidFill>
                <a:latin typeface="Times New Roman" pitchFamily="18" charset="0"/>
                <a:cs typeface="Times New Roman" pitchFamily="18" charset="0"/>
              </a:rPr>
              <a:t>В этом случае применение компьютерных технологий становится особенно целесообразным, так как позволяет предоставлять информацию в привлекательной форме использовать все средства на благо своих детей.</a:t>
            </a:r>
          </a:p>
          <a:p>
            <a:pPr algn="ctr"/>
            <a:endParaRPr lang="ru-RU" sz="1400" b="1" dirty="0">
              <a:solidFill>
                <a:schemeClr val="hlink"/>
              </a:solidFill>
              <a:latin typeface="Monotype Corsiva" pitchFamily="66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4787900" y="6021388"/>
            <a:ext cx="295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1142984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2000" b="1" dirty="0" smtClean="0">
                <a:solidFill>
                  <a:srgbClr val="001C74"/>
                </a:solidFill>
                <a:latin typeface="Monotype Corsiva" pitchFamily="66" charset="0"/>
                <a:cs typeface="Times New Roman" pitchFamily="18" charset="0"/>
              </a:rPr>
              <a:t>«Обучать надо не тому, что есть, а тому, что будет»</a:t>
            </a:r>
          </a:p>
        </p:txBody>
      </p:sp>
      <p:pic>
        <p:nvPicPr>
          <p:cNvPr id="80898" name="Picture 2" descr="C:\Users\Альбина\Desktop\удостовирение первая помощь 2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4071942"/>
            <a:ext cx="2848728" cy="2286016"/>
          </a:xfrm>
          <a:prstGeom prst="rect">
            <a:avLst/>
          </a:prstGeom>
          <a:noFill/>
        </p:spPr>
      </p:pic>
      <p:pic>
        <p:nvPicPr>
          <p:cNvPr id="2050" name="Picture 2" descr="C:\Users\Альбина\Desktop\ик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143381"/>
            <a:ext cx="3571900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195513" y="476250"/>
            <a:ext cx="494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Monotype Corsiva" pitchFamily="66" charset="0"/>
              </a:rPr>
              <a:t>Работа с </a:t>
            </a:r>
            <a:r>
              <a:rPr lang="ru-RU" sz="2400" b="1" dirty="0" smtClean="0">
                <a:solidFill>
                  <a:srgbClr val="990000"/>
                </a:solidFill>
                <a:latin typeface="Monotype Corsiva" pitchFamily="66" charset="0"/>
              </a:rPr>
              <a:t>родителями</a:t>
            </a:r>
            <a:endParaRPr lang="ru-RU" sz="24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714348" y="3071810"/>
            <a:ext cx="4714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Круглый стол                                               Презентация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4787900" y="6021388"/>
            <a:ext cx="295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Соревнования «Веселые </a:t>
            </a:r>
            <a:r>
              <a:rPr lang="ru-RU" sz="1600" b="1" dirty="0">
                <a:solidFill>
                  <a:srgbClr val="002060"/>
                </a:solidFill>
                <a:latin typeface="Monotype Corsiva" pitchFamily="66" charset="0"/>
              </a:rPr>
              <a:t>старты» 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1258888" y="5949950"/>
            <a:ext cx="3240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Monotype Corsiva" pitchFamily="66" charset="0"/>
              </a:rPr>
              <a:t>Спортивный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досуг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9467" name="TextBox 9"/>
          <p:cNvSpPr txBox="1">
            <a:spLocks noChangeArrowheads="1"/>
          </p:cNvSpPr>
          <p:nvPr/>
        </p:nvSpPr>
        <p:spPr bwMode="auto">
          <a:xfrm>
            <a:off x="5357818" y="2997200"/>
            <a:ext cx="357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Мастер - класс </a:t>
            </a:r>
            <a:r>
              <a:rPr lang="ru-RU" b="1" dirty="0" smtClean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13" name="Рисунок 12" descr="C:\Users\Альбина\Desktop\20180314_1619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1000109"/>
            <a:ext cx="2643206" cy="2071701"/>
          </a:xfrm>
          <a:prstGeom prst="rect">
            <a:avLst/>
          </a:prstGeom>
          <a:noFill/>
        </p:spPr>
      </p:pic>
      <p:pic>
        <p:nvPicPr>
          <p:cNvPr id="14" name="Рисунок 13" descr="C:\Users\Альбина\Desktop\работа с родител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000109"/>
            <a:ext cx="2571768" cy="2071701"/>
          </a:xfrm>
          <a:prstGeom prst="rect">
            <a:avLst/>
          </a:prstGeom>
          <a:noFill/>
        </p:spPr>
      </p:pic>
      <p:pic>
        <p:nvPicPr>
          <p:cNvPr id="53251" name="Picture 3" descr="C:\Users\Альбина\Desktop\SAM_05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5" y="3500438"/>
            <a:ext cx="3571900" cy="2544119"/>
          </a:xfrm>
          <a:prstGeom prst="rect">
            <a:avLst/>
          </a:prstGeom>
          <a:noFill/>
        </p:spPr>
      </p:pic>
      <p:pic>
        <p:nvPicPr>
          <p:cNvPr id="53253" name="Picture 5" descr="C:\Users\Альбина\Desktop\папа мама я 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479282"/>
            <a:ext cx="3714776" cy="2592924"/>
          </a:xfrm>
          <a:prstGeom prst="rect">
            <a:avLst/>
          </a:prstGeom>
          <a:noFill/>
        </p:spPr>
      </p:pic>
      <p:pic>
        <p:nvPicPr>
          <p:cNvPr id="79873" name="Picture 1" descr="C:\Users\Альбина\Desktop\родит соб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1374" y="1000109"/>
            <a:ext cx="2547947" cy="20717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195513" y="476250"/>
            <a:ext cx="494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Monotype Corsiva" pitchFamily="66" charset="0"/>
              </a:rPr>
              <a:t>Конкурсы</a:t>
            </a:r>
            <a:endParaRPr lang="ru-RU" sz="24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81922" name="Picture 2" descr="C:\Users\Альбина\Desktop\дипломы, грамоты\благодарность дс 2015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3" y="1000108"/>
            <a:ext cx="2071702" cy="2500329"/>
          </a:xfrm>
          <a:prstGeom prst="rect">
            <a:avLst/>
          </a:prstGeom>
          <a:noFill/>
        </p:spPr>
      </p:pic>
      <p:pic>
        <p:nvPicPr>
          <p:cNvPr id="81923" name="Picture 3" descr="C:\Users\Альбина\Desktop\дипломы, грамоты\грамота отчетный кон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625" y="1000108"/>
            <a:ext cx="2055507" cy="2500330"/>
          </a:xfrm>
          <a:prstGeom prst="rect">
            <a:avLst/>
          </a:prstGeom>
          <a:noFill/>
        </p:spPr>
      </p:pic>
      <p:pic>
        <p:nvPicPr>
          <p:cNvPr id="81925" name="Picture 5" descr="C:\Users\Альбина\Desktop\дипломы, грамоты\грамота СДК 2018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000108"/>
            <a:ext cx="2000264" cy="2500330"/>
          </a:xfrm>
          <a:prstGeom prst="rect">
            <a:avLst/>
          </a:prstGeom>
          <a:noFill/>
        </p:spPr>
      </p:pic>
      <p:pic>
        <p:nvPicPr>
          <p:cNvPr id="81927" name="Picture 7" descr="C:\Users\Альбина\Desktop\дипломы, грамоты\диплом дист. конкурс 2015.t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3" y="3714752"/>
            <a:ext cx="2143139" cy="2500330"/>
          </a:xfrm>
          <a:prstGeom prst="rect">
            <a:avLst/>
          </a:prstGeom>
          <a:noFill/>
        </p:spPr>
      </p:pic>
      <p:pic>
        <p:nvPicPr>
          <p:cNvPr id="81928" name="Picture 8" descr="C:\Users\Альбина\Desktop\дипломы, грамоты\диплом проф.2015.t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3643314"/>
            <a:ext cx="2143140" cy="2571768"/>
          </a:xfrm>
          <a:prstGeom prst="rect">
            <a:avLst/>
          </a:prstGeom>
          <a:noFill/>
        </p:spPr>
      </p:pic>
      <p:pic>
        <p:nvPicPr>
          <p:cNvPr id="81930" name="Picture 10" descr="C:\Users\Альбина\Desktop\дипломы, грамоты\написать имя пед.t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3" y="3643313"/>
            <a:ext cx="2071702" cy="257176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195513" y="476250"/>
            <a:ext cx="494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Monotype Corsiva" pitchFamily="66" charset="0"/>
              </a:rPr>
              <a:t>Конкурсы</a:t>
            </a:r>
            <a:endParaRPr lang="ru-RU" sz="24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81926" name="Picture 6" descr="C:\Users\Альбина\Desktop\дипломы, грамоты\грамота отчетный кон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3" y="3643313"/>
            <a:ext cx="2071701" cy="2714645"/>
          </a:xfrm>
          <a:prstGeom prst="rect">
            <a:avLst/>
          </a:prstGeom>
          <a:noFill/>
        </p:spPr>
      </p:pic>
      <p:pic>
        <p:nvPicPr>
          <p:cNvPr id="82946" name="Picture 2" descr="C:\Users\Альбина\Desktop\дипломы, грамоты\грамота СДК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000108"/>
            <a:ext cx="2143140" cy="2500330"/>
          </a:xfrm>
          <a:prstGeom prst="rect">
            <a:avLst/>
          </a:prstGeom>
          <a:noFill/>
        </p:spPr>
      </p:pic>
      <p:pic>
        <p:nvPicPr>
          <p:cNvPr id="82947" name="Picture 3" descr="C:\Users\Альбина\Desktop\дипломы, грамоты\диплом СДК 2015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1000109"/>
            <a:ext cx="2214577" cy="2500330"/>
          </a:xfrm>
          <a:prstGeom prst="rect">
            <a:avLst/>
          </a:prstGeom>
          <a:noFill/>
        </p:spPr>
      </p:pic>
      <p:pic>
        <p:nvPicPr>
          <p:cNvPr id="82948" name="Picture 4" descr="C:\Users\Альбина\Desktop\дипломы, грамоты\старты\грамота старты над 2015.t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000108"/>
            <a:ext cx="2214578" cy="2500330"/>
          </a:xfrm>
          <a:prstGeom prst="rect">
            <a:avLst/>
          </a:prstGeom>
          <a:noFill/>
        </p:spPr>
      </p:pic>
      <p:pic>
        <p:nvPicPr>
          <p:cNvPr id="82949" name="Picture 5" descr="C:\Users\Альбина\Desktop\дипломы, грамоты\старты\грамота стар. над. 2016.t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3643314"/>
            <a:ext cx="2286016" cy="2638990"/>
          </a:xfrm>
          <a:prstGeom prst="rect">
            <a:avLst/>
          </a:prstGeom>
          <a:noFill/>
        </p:spPr>
      </p:pic>
      <p:pic>
        <p:nvPicPr>
          <p:cNvPr id="82950" name="Picture 6" descr="C:\Users\Альбина\Desktop\дипломы, грамоты\старты\грамота сорев. 2016.t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3643314"/>
            <a:ext cx="2143140" cy="27257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8" y="571500"/>
            <a:ext cx="671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547813" y="549275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graphicFrame>
        <p:nvGraphicFramePr>
          <p:cNvPr id="24711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594520"/>
              </p:ext>
            </p:extLst>
          </p:nvPr>
        </p:nvGraphicFramePr>
        <p:xfrm>
          <a:off x="611188" y="1268413"/>
          <a:ext cx="7993062" cy="4893635"/>
        </p:xfrm>
        <a:graphic>
          <a:graphicData uri="http://schemas.openxmlformats.org/drawingml/2006/table">
            <a:tbl>
              <a:tblPr/>
              <a:tblGrid>
                <a:gridCol w="4078287"/>
                <a:gridCol w="3914775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Краевой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Дистанционный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победителя Краевого профессионального конкурса «Воспитатель года»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 победителя 1 степени Всероссийского дистанционного конкурса "Призвание - ВОСПИТАТЕЛЬ"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  победителя в Муниципальном профессиональном  конкурсе «Педагог  2013» в номинации «Воспитатель года»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за подготовку победителей в международном конкурсе поделок  «Зимняя фантазия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 за 1 место в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районных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 спортивных соревнованиях "Старты надежд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за подготовку победителей в международном конкурсе  рисунков «Зимняя фантазия»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 за 3 место в районных  спортивных соревнованиях "Старты надежд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  <a:tab pos="200660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за подготовку победителей в международном конкурсе «Трудно птицам зимовать, будем птицам помогать»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 второй степени за 2 место в муниципальном этапе краевой акции "Зимняя планета детства" номинация "Чудо- игрушка"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за 1 место во всероссийском конкурсе «Мое призвание – дошкольное 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 за 1 место победителя муниципальных спортивных соревнований "Старты надежд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 участника во всероссийском конкурсе «Лучший сценарий праздника»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 призера 3 степени муниципальной выставки ДПИ, номинация "Сибирский сувенир"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05" name="Прямоугольник 5"/>
          <p:cNvSpPr>
            <a:spLocks noChangeArrowheads="1"/>
          </p:cNvSpPr>
          <p:nvPr/>
        </p:nvSpPr>
        <p:spPr bwMode="auto">
          <a:xfrm>
            <a:off x="642910" y="620713"/>
            <a:ext cx="76438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Результаты конкурсов</a:t>
            </a:r>
            <a:endParaRPr lang="ru-RU" sz="2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8" y="571500"/>
            <a:ext cx="671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547813" y="549275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graphicFrame>
        <p:nvGraphicFramePr>
          <p:cNvPr id="24711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75540"/>
              </p:ext>
            </p:extLst>
          </p:nvPr>
        </p:nvGraphicFramePr>
        <p:xfrm>
          <a:off x="611188" y="1268413"/>
          <a:ext cx="7993062" cy="5253044"/>
        </p:xfrm>
        <a:graphic>
          <a:graphicData uri="http://schemas.openxmlformats.org/drawingml/2006/table">
            <a:tbl>
              <a:tblPr/>
              <a:tblGrid>
                <a:gridCol w="4078287"/>
                <a:gridCol w="3914775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Муниципальный, районный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Муниципальный, районный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 за участие в Муниципальном конкурсе среди дошкольных образовательных учреждений 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Ирбейского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"За безопасность дорожного движения"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 за участие и реализацию детского движения, посвященное патриотическому воспитанию в честь празднования "Дня защитника Отечества".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Изумрудновский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СДК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  за создание условий, способствующих развитию у воспитанников спортивных умений и навыков.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 за подготовку в проведении празднования "Дня защитника Отечества" в СДК 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 за участие в смотре художественной самодеятельности посвященной 70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летию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Победы в ВОВ  в СДК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 за участие в концертной программе в честь "Дня пожилого человека"в СДК 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за подготовку к конкурсу чтецов  по теме "Зимушка - зима" среди дошкольников и школьников первого класса 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  <a:tab pos="2006600" algn="l"/>
                        </a:tabLst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Благодарность 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участие в проведении праздника "Масленица" в СДБ 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  <a:tab pos="2006600" algn="l"/>
                        </a:tabLst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за участие в концертной программе посвященной "Дню Матери" в СДК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 за участие в мероприятии "Звездочка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алая".СДК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 и Диплом за участие в Муниципальном конкурсе среди дошкольных образовательных учреждений 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Ирбейского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"За безопасность дорожного движения"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победители в муниципальном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конкурсе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«Новогодние поделки" номинация "Чудо- игрушка"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05" name="Прямоугольник 5"/>
          <p:cNvSpPr>
            <a:spLocks noChangeArrowheads="1"/>
          </p:cNvSpPr>
          <p:nvPr/>
        </p:nvSpPr>
        <p:spPr bwMode="auto">
          <a:xfrm>
            <a:off x="642910" y="620713"/>
            <a:ext cx="76438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Результаты конкурсов</a:t>
            </a:r>
            <a:endParaRPr lang="ru-RU" sz="2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785938" y="785813"/>
            <a:ext cx="542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990000"/>
                </a:solidFill>
                <a:latin typeface="Monotype Corsiva" pitchFamily="66" charset="0"/>
              </a:rPr>
              <a:t>Общие сведения</a:t>
            </a:r>
            <a:endParaRPr lang="ru-RU" sz="36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356100" y="1285861"/>
            <a:ext cx="39592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1C74"/>
                </a:solidFill>
                <a:latin typeface="Monotype Corsiva" pitchFamily="66" charset="0"/>
                <a:cs typeface="Times New Roman" pitchFamily="18" charset="0"/>
              </a:rPr>
              <a:t>Дата и место  рождения  </a:t>
            </a:r>
            <a:r>
              <a:rPr lang="ru-RU" sz="2000" dirty="0" smtClean="0">
                <a:solidFill>
                  <a:srgbClr val="001C74"/>
                </a:solidFill>
                <a:latin typeface="Monotype Corsiva" pitchFamily="66" charset="0"/>
                <a:cs typeface="Times New Roman" pitchFamily="18" charset="0"/>
              </a:rPr>
              <a:t>31.07.1967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000" dirty="0" smtClean="0">
                <a:solidFill>
                  <a:srgbClr val="001C74"/>
                </a:solidFill>
                <a:latin typeface="Monotype Corsiva" pitchFamily="66" charset="0"/>
                <a:cs typeface="Times New Roman" pitchFamily="18" charset="0"/>
              </a:rPr>
              <a:t>Красноярский край, с. </a:t>
            </a:r>
            <a:r>
              <a:rPr lang="ru-RU" sz="2000" dirty="0" err="1" smtClean="0">
                <a:solidFill>
                  <a:srgbClr val="001C74"/>
                </a:solidFill>
                <a:latin typeface="Monotype Corsiva" pitchFamily="66" charset="0"/>
                <a:cs typeface="Times New Roman" pitchFamily="18" charset="0"/>
              </a:rPr>
              <a:t>Ирбейское</a:t>
            </a:r>
            <a:endParaRPr lang="ru-RU" sz="2000" dirty="0" smtClean="0">
              <a:solidFill>
                <a:srgbClr val="001C74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000" b="1" i="1" dirty="0" smtClean="0">
                <a:solidFill>
                  <a:srgbClr val="001C74"/>
                </a:solidFill>
                <a:latin typeface="Monotype Corsiva" pitchFamily="66" charset="0"/>
                <a:cs typeface="Times New Roman" pitchFamily="18" charset="0"/>
              </a:rPr>
              <a:t>Педагогический стаж  </a:t>
            </a:r>
            <a:r>
              <a:rPr lang="ru-RU" sz="2000" smtClean="0">
                <a:solidFill>
                  <a:srgbClr val="001C74"/>
                </a:solidFill>
                <a:latin typeface="Monotype Corsiva" pitchFamily="66" charset="0"/>
                <a:cs typeface="Times New Roman" pitchFamily="18" charset="0"/>
              </a:rPr>
              <a:t>36 лет</a:t>
            </a:r>
            <a:endParaRPr lang="ru-RU" sz="2000" dirty="0" smtClean="0">
              <a:solidFill>
                <a:srgbClr val="001C74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000" b="1" i="1" dirty="0" smtClean="0">
                <a:solidFill>
                  <a:srgbClr val="001C74"/>
                </a:solidFill>
                <a:latin typeface="Monotype Corsiva" pitchFamily="66" charset="0"/>
                <a:cs typeface="Times New Roman" pitchFamily="18" charset="0"/>
              </a:rPr>
              <a:t>Квалификация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000" b="1" i="1" dirty="0" smtClean="0">
                <a:solidFill>
                  <a:srgbClr val="001C74"/>
                </a:solidFill>
                <a:latin typeface="Monotype Corsiva" pitchFamily="66" charset="0"/>
                <a:cs typeface="Times New Roman" pitchFamily="18" charset="0"/>
              </a:rPr>
              <a:t>Первая квалификационная категория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Образование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–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Средне- специальное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Monotype Corsiva" pitchFamily="66" charset="0"/>
              </a:rPr>
              <a:t>Специальность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Учитель ручного и обслуживающего труда. Педагог дошкольного образования.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Окончила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Канский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педагогический колледж в 1998 г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Красноярский краевой институт повышения квалификации и профессиональной переподготовки работников образования в 2021 г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3794" name="Picture 2" descr="C:\Users\Альбина\Desktop\мое фото2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786058"/>
            <a:ext cx="2696551" cy="33575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3" y="1428737"/>
            <a:ext cx="28575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Третьякова Альбина Владимировна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843213" y="549275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Monotype Corsiva" pitchFamily="66" charset="0"/>
              </a:rPr>
              <a:t>Проектная деятельность</a:t>
            </a:r>
            <a:endParaRPr lang="ru-RU" sz="24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3132138" y="981075"/>
            <a:ext cx="51117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Проекты в детском саду носят, как правило, обучающий характер. Дошкольники по своему психофизическому развитию еще не способны самостоятельно от начало до конца создать собственный проект. Поэтому обучение необходимым умениям и навыкам  является основной задачей воспитателя . Задачами детей на этом этапе реализации проекта являются: вхождение в проблему, вживание в игровую ситуацию, принятие задач и целей, а также дополнение задач проекта. Использование проектной деятельности в работе с детьми дало возможность воспитывать активную самостоятельную личность, способную принимать решения, ставить цели.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/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1116013" y="2781300"/>
            <a:ext cx="3527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/>
          </a:p>
        </p:txBody>
      </p:sp>
      <p:pic>
        <p:nvPicPr>
          <p:cNvPr id="75777" name="Picture 1" descr="C:\Users\Альбина\Desktop\SAM_33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2489">
            <a:off x="400512" y="3389753"/>
            <a:ext cx="2663029" cy="2575303"/>
          </a:xfrm>
          <a:prstGeom prst="rect">
            <a:avLst/>
          </a:prstGeom>
          <a:noFill/>
        </p:spPr>
      </p:pic>
      <p:pic>
        <p:nvPicPr>
          <p:cNvPr id="75778" name="Picture 2" descr="C:\Users\Альбина\Desktop\осень на участк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399" y="3736362"/>
            <a:ext cx="2555867" cy="2571768"/>
          </a:xfrm>
          <a:prstGeom prst="rect">
            <a:avLst/>
          </a:prstGeom>
          <a:noFill/>
        </p:spPr>
      </p:pic>
      <p:pic>
        <p:nvPicPr>
          <p:cNvPr id="75782" name="Picture 6" descr="C:\Users\Альбина\Desktop\IMG_20181214_0928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6174">
            <a:off x="404814" y="519882"/>
            <a:ext cx="2549550" cy="2451665"/>
          </a:xfrm>
          <a:prstGeom prst="rect">
            <a:avLst/>
          </a:prstGeom>
          <a:noFill/>
        </p:spPr>
      </p:pic>
      <p:pic>
        <p:nvPicPr>
          <p:cNvPr id="3076" name="Picture 4" descr="C:\Users\Альбина\Desktop\фото д.сад 2020г\20201016_0957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714752"/>
            <a:ext cx="2786082" cy="27146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0" y="61752"/>
            <a:ext cx="62642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детства сладостен и тонок,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флейты плавающей звук.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 смеется мне ребенок,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знаю, что не зря живу.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Твердят друзья: “Есть нивы тише”,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Но, ни за что не отступлю.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этих милых ребятишек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собственных детей люблю…</a:t>
            </a:r>
          </a:p>
          <a:p>
            <a:pPr algn="ctr"/>
            <a:endParaRPr lang="ru-RU" sz="2000" dirty="0"/>
          </a:p>
        </p:txBody>
      </p:sp>
      <p:pic>
        <p:nvPicPr>
          <p:cNvPr id="83971" name="Picture 3" descr="C:\Users\Альбина\Desktop\осень на участке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5" y="357166"/>
            <a:ext cx="2286015" cy="2643206"/>
          </a:xfrm>
          <a:prstGeom prst="rect">
            <a:avLst/>
          </a:prstGeom>
          <a:noFill/>
        </p:spPr>
      </p:pic>
      <p:pic>
        <p:nvPicPr>
          <p:cNvPr id="83972" name="Picture 4" descr="C:\Users\Альбина\Desktop\праздник осени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143248"/>
            <a:ext cx="3261465" cy="2447931"/>
          </a:xfrm>
          <a:prstGeom prst="rect">
            <a:avLst/>
          </a:prstGeom>
          <a:noFill/>
        </p:spPr>
      </p:pic>
      <p:pic>
        <p:nvPicPr>
          <p:cNvPr id="83973" name="Picture 5" descr="C:\Users\Альбина\Desktop\старты надежд 20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3429000"/>
            <a:ext cx="3223142" cy="2357454"/>
          </a:xfrm>
          <a:prstGeom prst="rect">
            <a:avLst/>
          </a:prstGeom>
          <a:noFill/>
        </p:spPr>
      </p:pic>
      <p:pic>
        <p:nvPicPr>
          <p:cNvPr id="83974" name="Picture 6" descr="C:\Users\Альбина\Desktop\я с детьми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4214818"/>
            <a:ext cx="3243267" cy="2376493"/>
          </a:xfrm>
          <a:prstGeom prst="rect">
            <a:avLst/>
          </a:prstGeom>
          <a:noFill/>
        </p:spPr>
      </p:pic>
      <p:pic>
        <p:nvPicPr>
          <p:cNvPr id="83975" name="Picture 7" descr="C:\Users\Альбина\Desktop\я с детьми 8 март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571480"/>
            <a:ext cx="2419504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8" y="733425"/>
            <a:ext cx="6786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84994" name="Picture 2" descr="C:\Users\Альбина\Desktop\SAM_2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642918"/>
            <a:ext cx="7000924" cy="46434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28794" y="5549270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 !</a:t>
            </a:r>
            <a:endParaRPr lang="ru-RU" sz="4000" dirty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3" y="692150"/>
            <a:ext cx="731205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990000"/>
                </a:solidFill>
                <a:latin typeface="Monotype Corsiva" pitchFamily="66" charset="0"/>
              </a:rPr>
              <a:t>Мой </a:t>
            </a:r>
            <a:r>
              <a:rPr lang="ru-RU" sz="4400" b="1" dirty="0" smtClean="0">
                <a:solidFill>
                  <a:srgbClr val="990000"/>
                </a:solidFill>
                <a:latin typeface="Monotype Corsiva" pitchFamily="66" charset="0"/>
              </a:rPr>
              <a:t>девиз</a:t>
            </a:r>
          </a:p>
          <a:p>
            <a:pPr algn="ctr"/>
            <a:r>
              <a:rPr lang="ru-RU" sz="3600" dirty="0" smtClean="0">
                <a:solidFill>
                  <a:srgbClr val="001C74"/>
                </a:solidFill>
                <a:latin typeface="Monotype Corsiva" pitchFamily="66" charset="0"/>
              </a:rPr>
              <a:t>«Росток, доверенный нам мамой, </a:t>
            </a:r>
          </a:p>
          <a:p>
            <a:pPr algn="ctr"/>
            <a:r>
              <a:rPr lang="ru-RU" sz="3600" dirty="0" smtClean="0">
                <a:solidFill>
                  <a:srgbClr val="001C74"/>
                </a:solidFill>
                <a:latin typeface="Monotype Corsiva" pitchFamily="66" charset="0"/>
              </a:rPr>
              <a:t>лелеем, любим и растим»</a:t>
            </a:r>
          </a:p>
          <a:p>
            <a:pPr algn="ctr"/>
            <a:endParaRPr lang="ru-RU" sz="3600" dirty="0" smtClean="0">
              <a:solidFill>
                <a:srgbClr val="001C74"/>
              </a:solidFill>
              <a:latin typeface="Monotype Corsiva" pitchFamily="66" charset="0"/>
            </a:endParaRPr>
          </a:p>
          <a:p>
            <a:pPr algn="ctr"/>
            <a:endParaRPr lang="ru-RU" sz="3600" dirty="0" smtClean="0">
              <a:solidFill>
                <a:srgbClr val="001C74"/>
              </a:solidFill>
              <a:latin typeface="Monotype Corsiva" pitchFamily="66" charset="0"/>
            </a:endParaRPr>
          </a:p>
          <a:p>
            <a:endParaRPr lang="ru-RU" sz="3600" dirty="0" smtClean="0">
              <a:solidFill>
                <a:srgbClr val="001C74"/>
              </a:solidFill>
              <a:latin typeface="Monotype Corsiva" pitchFamily="66" charset="0"/>
            </a:endParaRPr>
          </a:p>
          <a:p>
            <a:endParaRPr lang="ru-RU" sz="2800" i="1" dirty="0">
              <a:solidFill>
                <a:srgbClr val="001C74"/>
              </a:solidFill>
            </a:endParaRPr>
          </a:p>
        </p:txBody>
      </p:sp>
      <p:pic>
        <p:nvPicPr>
          <p:cNvPr id="1026" name="Picture 2" descr="C:\Users\Альбина\Desktop\SAM_3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643182"/>
            <a:ext cx="6786610" cy="35719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0"/>
            <a:ext cx="9144000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763713" y="620713"/>
            <a:ext cx="552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0000"/>
                </a:solidFill>
                <a:latin typeface="Monotype Corsiva" pitchFamily="66" charset="0"/>
              </a:rPr>
              <a:t>Мое педагогическое кредо</a:t>
            </a:r>
            <a:endParaRPr lang="ru-RU" sz="32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8" y="4792663"/>
            <a:ext cx="6786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042988" y="1125538"/>
            <a:ext cx="70881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1C74"/>
                </a:solidFill>
                <a:latin typeface="Monotype Corsiva" pitchFamily="66" charset="0"/>
              </a:rPr>
              <a:t>«С детьми всегда должна быть рядом,</a:t>
            </a:r>
            <a:br>
              <a:rPr lang="ru-RU" sz="2800" dirty="0" smtClean="0">
                <a:solidFill>
                  <a:srgbClr val="001C74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1C74"/>
                </a:solidFill>
                <a:latin typeface="Monotype Corsiva" pitchFamily="66" charset="0"/>
              </a:rPr>
              <a:t>Даря тепло и согревая взглядом,</a:t>
            </a:r>
            <a:br>
              <a:rPr lang="ru-RU" sz="2800" dirty="0" smtClean="0">
                <a:solidFill>
                  <a:srgbClr val="001C74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1C74"/>
                </a:solidFill>
                <a:latin typeface="Monotype Corsiva" pitchFamily="66" charset="0"/>
              </a:rPr>
              <a:t>Их в мир прекрасного вести,</a:t>
            </a:r>
            <a:br>
              <a:rPr lang="ru-RU" sz="2800" dirty="0" smtClean="0">
                <a:solidFill>
                  <a:srgbClr val="001C74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1C74"/>
                </a:solidFill>
                <a:latin typeface="Monotype Corsiva" pitchFamily="66" charset="0"/>
              </a:rPr>
              <a:t>И помнить заповедь "Не навреди!»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1C74"/>
                </a:solidFill>
                <a:latin typeface="Monotype Corsiva" pitchFamily="66" charset="0"/>
              </a:rPr>
              <a:t>"</a:t>
            </a:r>
          </a:p>
        </p:txBody>
      </p:sp>
      <p:pic>
        <p:nvPicPr>
          <p:cNvPr id="32769" name="Picture 1" descr="C:\Users\Альбина\Desktop\23 февраля 2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928934"/>
            <a:ext cx="4071966" cy="3000396"/>
          </a:xfrm>
          <a:prstGeom prst="rect">
            <a:avLst/>
          </a:prstGeom>
          <a:noFill/>
        </p:spPr>
      </p:pic>
      <p:pic>
        <p:nvPicPr>
          <p:cNvPr id="32771" name="Picture 3" descr="C:\Users\Альбина\Desktop\я с детьми участо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143248"/>
            <a:ext cx="4071968" cy="32147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50115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763713" y="620713"/>
            <a:ext cx="552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Monotype Corsiva" pitchFamily="66" charset="0"/>
              </a:rPr>
              <a:t>Повышение  квалификации</a:t>
            </a:r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5143504" y="4901026"/>
            <a:ext cx="2857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042988" y="1125538"/>
            <a:ext cx="717234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1C74"/>
                </a:solidFill>
                <a:latin typeface="Monotype Corsiva" pitchFamily="66" charset="0"/>
              </a:rPr>
              <a:t>"</a:t>
            </a:r>
            <a:r>
              <a:rPr lang="ru-RU" sz="2400" dirty="0" smtClean="0">
                <a:solidFill>
                  <a:srgbClr val="001C74"/>
                </a:solidFill>
                <a:latin typeface="Monotype Corsiva" pitchFamily="66" charset="0"/>
                <a:cs typeface="Times New Roman" pitchFamily="18" charset="0"/>
              </a:rPr>
              <a:t>Мир непрерывно меняется, становится всё сложнее, стремительное развитие науки и технологий – всё это </a:t>
            </a:r>
            <a:r>
              <a:rPr lang="ru-RU" sz="2400" dirty="0" smtClean="0">
                <a:solidFill>
                  <a:srgbClr val="001C74"/>
                </a:solidFill>
                <a:latin typeface="Monotype Corsiva" pitchFamily="66" charset="0"/>
              </a:rPr>
              <a:t>требует непрерывного обучения, постоянного совершенствования человеческих способностей и профессиональных навыков»</a:t>
            </a:r>
          </a:p>
          <a:p>
            <a:pPr algn="r"/>
            <a:r>
              <a:rPr lang="ru-RU" sz="2400" dirty="0" smtClean="0">
                <a:solidFill>
                  <a:srgbClr val="001C74"/>
                </a:solidFill>
                <a:latin typeface="Monotype Corsiva" pitchFamily="66" charset="0"/>
              </a:rPr>
              <a:t> Д.А.Медведев.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>
              <a:solidFill>
                <a:srgbClr val="001C74"/>
              </a:solidFill>
              <a:latin typeface="Monotype Corsiva" pitchFamily="66" charset="0"/>
            </a:endParaRPr>
          </a:p>
          <a:p>
            <a:pPr lvl="0" algn="ctr"/>
            <a:endParaRPr lang="ru-RU" sz="2400" dirty="0" smtClean="0">
              <a:solidFill>
                <a:srgbClr val="001C74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4643438" y="3429000"/>
            <a:ext cx="45005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1C74"/>
                </a:solidFill>
                <a:latin typeface="Monotype Corsiva" pitchFamily="66" charset="0"/>
              </a:rPr>
              <a:t>«</a:t>
            </a:r>
          </a:p>
          <a:p>
            <a:pPr algn="ctr"/>
            <a:endParaRPr lang="ru-RU" dirty="0" smtClean="0">
              <a:solidFill>
                <a:srgbClr val="001C74"/>
              </a:solidFill>
              <a:latin typeface="Monotype Corsiva" pitchFamily="66" charset="0"/>
            </a:endParaRPr>
          </a:p>
          <a:p>
            <a:pPr algn="ctr"/>
            <a:endParaRPr lang="ru-RU" dirty="0" smtClean="0">
              <a:solidFill>
                <a:srgbClr val="001C74"/>
              </a:solidFill>
              <a:latin typeface="Monotype Corsiva" pitchFamily="66" charset="0"/>
            </a:endParaRPr>
          </a:p>
          <a:p>
            <a:pPr algn="ctr"/>
            <a:endParaRPr lang="ru-RU" dirty="0" smtClean="0">
              <a:solidFill>
                <a:srgbClr val="001C74"/>
              </a:solidFill>
              <a:latin typeface="Monotype Corsiva" pitchFamily="66" charset="0"/>
            </a:endParaRPr>
          </a:p>
          <a:p>
            <a:pPr algn="ctr"/>
            <a:endParaRPr lang="ru-RU" dirty="0" smtClean="0">
              <a:solidFill>
                <a:srgbClr val="001C74"/>
              </a:solidFill>
              <a:latin typeface="Monotype Corsiva" pitchFamily="66" charset="0"/>
            </a:endParaRPr>
          </a:p>
          <a:p>
            <a:pPr algn="ctr"/>
            <a:endParaRPr lang="ru-RU" dirty="0" smtClean="0">
              <a:solidFill>
                <a:srgbClr val="001C74"/>
              </a:solidFill>
              <a:latin typeface="Monotype Corsiva" pitchFamily="66" charset="0"/>
            </a:endParaRPr>
          </a:p>
          <a:p>
            <a:pPr algn="ctr"/>
            <a:endParaRPr lang="ru-RU" dirty="0" smtClean="0">
              <a:solidFill>
                <a:srgbClr val="001C74"/>
              </a:solidFill>
              <a:latin typeface="Monotype Corsiva" pitchFamily="66" charset="0"/>
            </a:endParaRPr>
          </a:p>
          <a:p>
            <a:pPr algn="ctr"/>
            <a:endParaRPr lang="ru-RU" dirty="0" smtClean="0">
              <a:solidFill>
                <a:srgbClr val="001C74"/>
              </a:solidFill>
              <a:latin typeface="Monotype Corsiva" pitchFamily="66" charset="0"/>
            </a:endParaRPr>
          </a:p>
          <a:p>
            <a:pPr algn="ctr"/>
            <a:endParaRPr lang="ru-RU" dirty="0" smtClean="0">
              <a:solidFill>
                <a:srgbClr val="001C74"/>
              </a:solidFill>
              <a:latin typeface="Monotype Corsiva" pitchFamily="66" charset="0"/>
            </a:endParaRPr>
          </a:p>
          <a:p>
            <a:pPr algn="ctr"/>
            <a:endParaRPr lang="ru-RU" dirty="0" smtClean="0">
              <a:solidFill>
                <a:srgbClr val="001C74"/>
              </a:solidFill>
              <a:latin typeface="Monotype Corsiva" pitchFamily="66" charset="0"/>
            </a:endParaRPr>
          </a:p>
          <a:p>
            <a:pPr algn="ctr"/>
            <a:endParaRPr lang="ru-RU" dirty="0" smtClean="0">
              <a:solidFill>
                <a:srgbClr val="001C74"/>
              </a:solidFill>
              <a:latin typeface="Monotype Corsiva" pitchFamily="66" charset="0"/>
            </a:endParaRPr>
          </a:p>
        </p:txBody>
      </p:sp>
      <p:pic>
        <p:nvPicPr>
          <p:cNvPr id="16" name="Picture 3" descr="C:\Users\Альбина\Desktop\удостоверение 2017 треть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2" y="3429000"/>
            <a:ext cx="3721690" cy="2714644"/>
          </a:xfrm>
          <a:prstGeom prst="rect">
            <a:avLst/>
          </a:prstGeom>
          <a:noFill/>
        </p:spPr>
      </p:pic>
      <p:pic>
        <p:nvPicPr>
          <p:cNvPr id="17" name="Picture 4" descr="C:\Users\Альбина\Desktop\удостовирение пов квал 2014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123" y="3429000"/>
            <a:ext cx="3806967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583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Monotype Corsiva" pitchFamily="66" charset="0"/>
              </a:rPr>
              <a:t>Повышение квалификации</a:t>
            </a:r>
            <a:endParaRPr lang="ru-RU" sz="24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graphicFrame>
        <p:nvGraphicFramePr>
          <p:cNvPr id="24716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99514"/>
              </p:ext>
            </p:extLst>
          </p:nvPr>
        </p:nvGraphicFramePr>
        <p:xfrm>
          <a:off x="1142976" y="981075"/>
          <a:ext cx="7172349" cy="5757260"/>
        </p:xfrm>
        <a:graphic>
          <a:graphicData uri="http://schemas.openxmlformats.org/drawingml/2006/table">
            <a:tbl>
              <a:tblPr/>
              <a:tblGrid>
                <a:gridCol w="3500462"/>
                <a:gridCol w="3671887"/>
              </a:tblGrid>
              <a:tr h="1007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«Высшая школа делового администрирования»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«Инклюзивное</a:t>
                      </a:r>
                      <a:r>
                        <a:rPr lang="ru-RU" sz="1400" baseline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образование детей с ОВЗ в дошкольной образовательной организации согласно ФГОС и ФАОП ДО</a:t>
                      </a:r>
                      <a:r>
                        <a:rPr lang="ru-RU" sz="140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144ч 2024г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Высшая школа делового администрирования»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«Методика обучения финансовой грамотности в дошкольных образовательных организациях» 72ч 2023г </a:t>
                      </a:r>
                      <a:endParaRPr lang="ru-RU" sz="1400" dirty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«Федерация развития образования»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«Университет Педагогики РФ»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«Методики и ключевые компетенции педагога дошкольного образования в контексте новой ФОП ДО и методических рекомендаций </a:t>
                      </a:r>
                      <a:r>
                        <a:rPr lang="ru-RU" sz="1400" dirty="0" err="1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40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реализации федеральной образовательной программы дошкольного образования в 2023/ 2024 </a:t>
                      </a:r>
                      <a:r>
                        <a:rPr lang="ru-RU" sz="1400" dirty="0" err="1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г.г</a:t>
                      </a:r>
                      <a:r>
                        <a:rPr lang="ru-RU" sz="140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144ч 2023г</a:t>
                      </a:r>
                      <a:endParaRPr lang="ru-RU" sz="1400" dirty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«Высшая школа делового администрирования»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«Организация инклюзивного образования в условиях реализации ФГОС дошкольного образования для детей с ОВЗ» 72ч 2022г</a:t>
                      </a:r>
                      <a:endParaRPr lang="ru-RU" sz="1400" dirty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«Институт</a:t>
                      </a:r>
                      <a:r>
                        <a:rPr lang="ru-RU" sz="1400" b="0" baseline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переподготовки и повышения квалификации»</a:t>
                      </a:r>
                      <a:endParaRPr lang="ru-RU" sz="1400" b="0" dirty="0" smtClean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«Профилактика </a:t>
                      </a:r>
                      <a:r>
                        <a:rPr lang="ru-RU" sz="1400" dirty="0" err="1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коронавируса</a:t>
                      </a:r>
                      <a:r>
                        <a:rPr lang="ru-RU" sz="140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гриппа и других острых респираторных вирусных инфекций в образовательных организациях» 2023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583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Monotype Corsiva" pitchFamily="66" charset="0"/>
              </a:rPr>
              <a:t>Повышение квалификации</a:t>
            </a:r>
            <a:endParaRPr lang="ru-RU" sz="24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graphicFrame>
        <p:nvGraphicFramePr>
          <p:cNvPr id="24716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675462"/>
              </p:ext>
            </p:extLst>
          </p:nvPr>
        </p:nvGraphicFramePr>
        <p:xfrm>
          <a:off x="1142976" y="981075"/>
          <a:ext cx="7172349" cy="5123661"/>
        </p:xfrm>
        <a:graphic>
          <a:graphicData uri="http://schemas.openxmlformats.org/drawingml/2006/table">
            <a:tbl>
              <a:tblPr/>
              <a:tblGrid>
                <a:gridCol w="3500462"/>
                <a:gridCol w="3671887"/>
              </a:tblGrid>
              <a:tr h="1007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Красноярский краевой институт повышения квалификации и профессиональной переподготовки работников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«Организация психолого- педагогического сопровождения дошкольников с ограниченными возможностями здоровья в условиях инклюзивного образования» 2020г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Красноярский краевой институт повышения квалификации</a:t>
                      </a:r>
                      <a:r>
                        <a:rPr lang="ru-RU" sz="1400" b="0" baseline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профессиональной переподготовки работников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«Планирование образовательной деятельности в дошкольной</a:t>
                      </a:r>
                      <a:r>
                        <a:rPr lang="ru-RU" sz="1400" baseline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образовательной организации» 2021 г</a:t>
                      </a:r>
                      <a:endParaRPr lang="ru-RU" sz="1400" dirty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Институт</a:t>
                      </a:r>
                      <a:r>
                        <a:rPr lang="ru-RU" sz="1400" b="0" baseline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переподготовки и повышения квалификации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«Профилактика </a:t>
                      </a:r>
                      <a:r>
                        <a:rPr lang="ru-RU" sz="1400" dirty="0" err="1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коронавируса</a:t>
                      </a:r>
                      <a:r>
                        <a:rPr lang="ru-RU" sz="140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гриппа  в образовательных организациях </a:t>
                      </a:r>
                      <a:r>
                        <a:rPr lang="ru-RU" sz="140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2021 г</a:t>
                      </a:r>
                      <a:endParaRPr lang="ru-RU" sz="1400" dirty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«Высшая школа делового администрирования»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«Разработка адаптированной образовательной программы дошкольного</a:t>
                      </a:r>
                      <a:r>
                        <a:rPr lang="ru-RU" sz="1400" baseline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образования для детей с ОВЗ по ФГОС»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r>
                        <a:rPr lang="ru-RU" sz="140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Многопрофильный</a:t>
                      </a:r>
                      <a:r>
                        <a:rPr lang="ru-RU" sz="1400" b="0" baseline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образовательный центр «Перспектива»</a:t>
                      </a:r>
                      <a:endParaRPr lang="ru-RU" sz="1400" b="0" dirty="0" smtClean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1C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«Обучение педагогических работников образовательных организаций навыкам оказание первой (доврачебной) помощи» 2022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rgbClr val="001C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061419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5830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Monotype Corsiva" pitchFamily="66" charset="0"/>
              </a:rPr>
              <a:t>Распространение  педагогического опыта</a:t>
            </a:r>
          </a:p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Monotype Corsiva" pitchFamily="66" charset="0"/>
              </a:rPr>
              <a:t>Показ мастер – классов для педагогов</a:t>
            </a:r>
          </a:p>
          <a:p>
            <a:pPr algn="ctr"/>
            <a:endParaRPr lang="ru-RU" sz="24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graphicFrame>
        <p:nvGraphicFramePr>
          <p:cNvPr id="24716" name="Group 140"/>
          <p:cNvGraphicFramePr>
            <a:graphicFrameLocks noGrp="1"/>
          </p:cNvGraphicFramePr>
          <p:nvPr/>
        </p:nvGraphicFramePr>
        <p:xfrm>
          <a:off x="1000100" y="3000373"/>
          <a:ext cx="7127875" cy="1071570"/>
        </p:xfrm>
        <a:graphic>
          <a:graphicData uri="http://schemas.openxmlformats.org/drawingml/2006/table">
            <a:tbl>
              <a:tblPr/>
              <a:tblGrid>
                <a:gridCol w="3313112"/>
                <a:gridCol w="3814763"/>
              </a:tblGrid>
              <a:tr h="1071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179" name="Picture 3" descr="C:\Users\Альбина\Desktop\SAM_36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428737"/>
            <a:ext cx="3786214" cy="2643205"/>
          </a:xfrm>
          <a:prstGeom prst="rect">
            <a:avLst/>
          </a:prstGeom>
          <a:noFill/>
        </p:spPr>
      </p:pic>
      <p:pic>
        <p:nvPicPr>
          <p:cNvPr id="50180" name="Picture 4" descr="C:\Users\Альбина\Desktop\педагог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428737"/>
            <a:ext cx="3929090" cy="2643205"/>
          </a:xfrm>
          <a:prstGeom prst="rect">
            <a:avLst/>
          </a:prstGeom>
          <a:noFill/>
        </p:spPr>
      </p:pic>
      <p:pic>
        <p:nvPicPr>
          <p:cNvPr id="1028" name="Picture 4" descr="C:\Users\Альбина\Desktop\фото д.сад 2020г\фото мастер класс\мастер класс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3071866" cy="2489015"/>
          </a:xfrm>
          <a:prstGeom prst="rect">
            <a:avLst/>
          </a:prstGeom>
          <a:noFill/>
        </p:spPr>
      </p:pic>
      <p:pic>
        <p:nvPicPr>
          <p:cNvPr id="1031" name="Picture 7" descr="C:\Users\Альбина\Desktop\фото д.сад 2020г\фото мастер класс\мастер класс 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1534" y="4232094"/>
            <a:ext cx="2952898" cy="24003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5830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Monotype Corsiva" pitchFamily="66" charset="0"/>
              </a:rPr>
              <a:t>Распространение  педагогического опыта</a:t>
            </a:r>
          </a:p>
          <a:p>
            <a:pPr algn="ctr"/>
            <a:endParaRPr lang="ru-RU" sz="2400" b="1" dirty="0" smtClean="0">
              <a:solidFill>
                <a:srgbClr val="990000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graphicFrame>
        <p:nvGraphicFramePr>
          <p:cNvPr id="24716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536652"/>
              </p:ext>
            </p:extLst>
          </p:nvPr>
        </p:nvGraphicFramePr>
        <p:xfrm>
          <a:off x="4286248" y="4429132"/>
          <a:ext cx="3571900" cy="1798320"/>
        </p:xfrm>
        <a:graphic>
          <a:graphicData uri="http://schemas.openxmlformats.org/drawingml/2006/table">
            <a:tbl>
              <a:tblPr/>
              <a:tblGrid>
                <a:gridCol w="2928958"/>
                <a:gridCol w="642942"/>
              </a:tblGrid>
              <a:tr h="17145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Районное методическое объединение Проведение круглого стола по теме «Польза и вред использование ИКТ  в работе с детьми »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Свидетельство портал МААМ.</a:t>
                      </a:r>
                      <a:r>
                        <a:rPr lang="en-US" sz="1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lang="ru-RU" sz="14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 портал «Академия педагога»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02" name="Picture 2" descr="C:\Users\Альбина\Desktop\свидетельство распространение опыта 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71546"/>
            <a:ext cx="2571768" cy="3214710"/>
          </a:xfrm>
          <a:prstGeom prst="rect">
            <a:avLst/>
          </a:prstGeom>
          <a:noFill/>
        </p:spPr>
      </p:pic>
      <p:pic>
        <p:nvPicPr>
          <p:cNvPr id="51203" name="Picture 3" descr="C:\Users\Альбина\Desktop\сертификат тестирование масстер- класс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71546"/>
            <a:ext cx="2571768" cy="3076599"/>
          </a:xfrm>
          <a:prstGeom prst="rect">
            <a:avLst/>
          </a:prstGeom>
          <a:noFill/>
        </p:spPr>
      </p:pic>
      <p:pic>
        <p:nvPicPr>
          <p:cNvPr id="55297" name="Picture 1" descr="C:\Users\Альбина\Desktop\сертификат РМО 20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4357694"/>
            <a:ext cx="2500330" cy="20717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1008</Words>
  <Application>Microsoft Office PowerPoint</Application>
  <PresentationFormat>Экран (4:3)</PresentationFormat>
  <Paragraphs>192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宋体</vt:lpstr>
      <vt:lpstr>Arial</vt:lpstr>
      <vt:lpstr>Calibri</vt:lpstr>
      <vt:lpstr>Liberation Serif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Игровая технология </vt:lpstr>
      <vt:lpstr>Игровая технология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Али</cp:lastModifiedBy>
  <cp:revision>98</cp:revision>
  <dcterms:created xsi:type="dcterms:W3CDTF">2011-07-28T08:26:20Z</dcterms:created>
  <dcterms:modified xsi:type="dcterms:W3CDTF">2024-10-08T11:17:51Z</dcterms:modified>
</cp:coreProperties>
</file>